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82" r:id="rId6"/>
    <p:sldId id="372" r:id="rId7"/>
    <p:sldId id="429" r:id="rId8"/>
    <p:sldId id="442" r:id="rId9"/>
    <p:sldId id="420" r:id="rId10"/>
    <p:sldId id="421" r:id="rId11"/>
    <p:sldId id="422" r:id="rId12"/>
    <p:sldId id="423" r:id="rId13"/>
    <p:sldId id="426" r:id="rId14"/>
    <p:sldId id="416" r:id="rId15"/>
    <p:sldId id="424" r:id="rId16"/>
    <p:sldId id="425" r:id="rId17"/>
    <p:sldId id="428" r:id="rId18"/>
    <p:sldId id="427" r:id="rId19"/>
    <p:sldId id="430" r:id="rId20"/>
    <p:sldId id="440" r:id="rId21"/>
    <p:sldId id="431" r:id="rId22"/>
    <p:sldId id="432" r:id="rId23"/>
    <p:sldId id="433" r:id="rId24"/>
    <p:sldId id="434" r:id="rId25"/>
    <p:sldId id="435" r:id="rId26"/>
    <p:sldId id="436" r:id="rId27"/>
    <p:sldId id="438" r:id="rId28"/>
    <p:sldId id="439" r:id="rId29"/>
    <p:sldId id="441" r:id="rId30"/>
    <p:sldId id="437" r:id="rId31"/>
    <p:sldId id="323" r:id="rId32"/>
    <p:sldId id="287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ABEAB-F4D5-465F-B289-64823AFF0E6F}" v="125" dt="2023-10-28T18:24:27.710"/>
    <p1510:client id="{ED79076D-BB89-4A11-8374-6E80B6A6022F}" v="51" dt="2023-11-08T22:40:35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51" autoAdjust="0"/>
  </p:normalViewPr>
  <p:slideViewPr>
    <p:cSldViewPr snapToGrid="0">
      <p:cViewPr varScale="1">
        <p:scale>
          <a:sx n="61" d="100"/>
          <a:sy n="61" d="100"/>
        </p:scale>
        <p:origin x="1402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1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</dgm:ptLst>
  <dgm:cxnLst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0794C958-BEAE-4819-B939-DD2EA829BA4B}" type="presParOf" srcId="{7A5D3400-AF5B-4297-8592-4C1EDB9D0973}" destId="{BD204284-1F7C-4D58-BC79-8C2DEE7E9FAF}" srcOrd="0" destOrd="0" presId="urn:microsoft.com/office/officeart/2017/3/layout/DropPinTimeline"/>
    <dgm:cxn modelId="{92D07E8A-D026-4013-9196-4CC46ECB4BD7}" type="presParOf" srcId="{7A5D3400-AF5B-4297-8592-4C1EDB9D0973}" destId="{46A6B157-7198-41C4-9D25-C4F8885F1B6F}" srcOrd="1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637572"/>
          <a:ext cx="11073035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14E19-CD09-4247-AC8C-4A80151612C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B0487-C5D9-4F89-BC4C-78A7AF3A1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three kids you end up doing a lot of story time. Today I’m going to start with a story. It might be like one you’ve heard before. See if there are any familiar parallels…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B0487-C5D9-4F89-BC4C-78A7AF3A1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9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Raise your hand if you have children.  Ok, raise your hand if you would consider the first three weeks with a newborn a vacation. That is what it felt like. I was fortunate enough to be able to take 3 weeks of paternity leave and it really was a break I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B0487-C5D9-4F89-BC4C-78A7AF3A13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3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26988-547F-CB5B-25DF-16691D639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9D3E4-AD33-D9A8-56DF-F29AB9A76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25051-10E5-DE44-0265-59F25D8DA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6E0F6-3FC4-C343-A4DA-5F237892B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B0487-C5D9-4F89-BC4C-78A7AF3A13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B0487-C5D9-4F89-BC4C-78A7AF3A13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599A-C279-4B39-9FD3-1F0A710CD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A2C9-15EF-492F-A86E-CD0CD0F4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F2E7-25DE-4574-9460-E5747820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C1E5-1899-47A9-B84D-68DBDF0C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EA628-1EBE-4905-9F48-18817E6A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94DD-B13A-42C5-9841-0049F96B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D570D-091F-4682-BC4A-EA96FD7E5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768D6-EDC1-4ECE-8A35-CCFCDFF8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D724D-A27E-4FF1-A95F-D5F616C1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2EDC9-81FE-449D-9B9E-D08E0C47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62D97-49E4-4861-8D0E-60AEDE32F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D781-B5C3-42D6-976C-EADEB916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9224-BB4A-4096-B19F-8F94AA91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7624-A915-4471-871C-BE7CAAE0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3B06-2C31-4D56-A778-2232BAC8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3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D56B-27C1-4E1C-939D-E483BFB3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DA98C-5691-4400-9875-651E136A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A6CF2-A16E-40E1-A1DE-CA59204FFD1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C0C1-A59A-4895-B80F-7B0D0233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5256F-519A-47AD-8FE8-1FECF7C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19AA-7D57-4436-9E34-84B94111B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1825-F076-47B4-BA0B-3D9247B0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8713-0CFB-471A-A5DC-F0EB3FA6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84BB5-A1CF-47C4-9C20-0DD0D9F9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9AB1-B043-4292-A554-D5B49F65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6FDE-94E9-4D98-8F4F-8DDF51BD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F216-96CE-4397-B537-9DBF0985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633AF-68C4-4245-B4BB-87C42842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E2ED4-00AA-46A1-8317-0776E238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51EC-BEDD-4D39-9678-565379F6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641E-5C2D-477C-9BB4-38084D29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5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34DD-3A48-4A55-9E5A-3239F6A5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E306-50FB-41B2-B836-2B9EEEE6F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77B7F-FADA-4783-B2CE-87856D3CC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63779-0714-45C5-BEA8-B4CC9D83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AAA80-439F-4CD2-8C21-4E75E9C8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8DDF4-F4B7-4D28-97D2-5AD4B134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4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4A-FC0D-4543-9591-79A9BB34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830-6647-4B14-8693-3EDC8A285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11A0A-81DA-40D0-B9C3-0FD5C61E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45C13-971F-498D-BE54-1E418ADB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62C8B-2BA4-4297-9D0E-936CCFC40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B1B15-B486-4BEB-8AAD-5EE871E6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3CE1E-EA6E-4020-86FF-221CF594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C26D7-E00F-4B71-AF52-6BCD8421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1BCD-AF04-4D2F-A181-D4B8F86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35B47-A601-4D34-A4CD-0828883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860E5-868A-4DC8-BC76-48A48E84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8105F-14B6-4865-B109-90F00CD1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0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4E061-C4AA-4990-B2CB-489F5434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BDB93-9095-4D97-8CAE-DA511A93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6B52-60F6-4814-89E2-F377C8FA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A4F7-9860-4D9C-8AE1-251D53B5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867E-3E05-4BDC-93C7-8C3C71A9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F0A-F31C-480C-B5E1-E419E82BA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2E09C-518F-4D58-86FD-C0673A24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23960-4E92-4592-85B1-A7DA8638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225B6-62FF-41BD-B8F5-974FB4EE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8ACA-9A98-49C1-B59A-31B830F1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EE9BA-9362-4F82-A8C0-F8158804B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6EFB4-0A99-42D2-B976-2200828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7F2A5-3702-402A-B32A-E64045D1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7B664-6BC5-435A-A727-8E17289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48F1-BF8C-43E1-BEED-A111F5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B190C-8278-49ED-AFF6-61726E7F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A42E-F6E7-45A8-8D6D-AC2E8980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7604B-7D57-4D38-A28A-64702414B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68AB9-AD4C-4187-A434-4BF8AE48F56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9F151-56DE-4DAC-B0A3-37F765A8A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190A-42E6-40BF-A7A2-2182CBBF6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exels.com/photo/firefighter-walking-towards-a-forest-fire-in-california-8553493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grayscale-photography-of-baby-holding-finger-20818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grayscale-photography-of-baby-holding-finger-20818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-Jf2IGylAhE?si=mBcXr1qQzct1rwAz&amp;t=35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cap.com/company/career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1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ohammad-danish-290641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olly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@mohammad-danish-290641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@padrinan/" TargetMode="External"/><Relationship Id="rId5" Type="http://schemas.openxmlformats.org/officeDocument/2006/relationships/hyperlink" Target="https://www.pexels.com/@mohammad-danish-290641/" TargetMode="External"/><Relationship Id="rId4" Type="http://schemas.openxmlformats.org/officeDocument/2006/relationships/hyperlink" Target="https://www.pexels.com/@olly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exels.com/photo/delicious-cheeseburger-with-bacon-on-plate-31450811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nnysbeerbarrelpub.com/burger-challeng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exels.com/photo/firefighter-walking-towards-a-forest-fire-in-california-8553493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568CE-C065-461D-BE46-532061522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you can do if you bite off more than you can chew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A463-7FC6-4AC9-9890-640A24D7BB0C}"/>
              </a:ext>
            </a:extLst>
          </p:cNvPr>
          <p:cNvSpPr>
            <a:spLocks/>
          </p:cNvSpPr>
          <p:nvPr/>
        </p:nvSpPr>
        <p:spPr>
          <a:xfrm>
            <a:off x="5308231" y="2472952"/>
            <a:ext cx="5914183" cy="199782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594360">
              <a:lnSpc>
                <a:spcPct val="90000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discussion of opportunities, role changes, and work/life balance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73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18A55-5679-4E0E-8025-7D8826CA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481AE2F-DAA0-5932-0FE2-CC258ACC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1E457-B048-6A57-556A-D38068F0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Signs you are falling behind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E4F30447-C79A-C685-6D29-40E81EDE2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178FA-5777-8828-3EF8-B2C179DF4F80}"/>
              </a:ext>
            </a:extLst>
          </p:cNvPr>
          <p:cNvSpPr txBox="1"/>
          <p:nvPr/>
        </p:nvSpPr>
        <p:spPr>
          <a:xfrm>
            <a:off x="7049793" y="6492875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RDNE Stock Project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FB7FE-BF31-A427-49E9-F08DD902F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503" y="2070005"/>
            <a:ext cx="4824289" cy="4215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DFC0F-0F87-B7BF-C1BD-AD74842F6889}"/>
              </a:ext>
            </a:extLst>
          </p:cNvPr>
          <p:cNvSpPr txBox="1"/>
          <p:nvPr/>
        </p:nvSpPr>
        <p:spPr>
          <a:xfrm>
            <a:off x="6562846" y="2055813"/>
            <a:ext cx="52730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Outlook won’t even show you the number of unread messages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of the team’s work is reactive and unplanned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find new high-priority work faster than you can finish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167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DE71-7517-7673-1137-6E0B2797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825C1B4A-31B1-2B37-2C9E-3AC13F8657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9413" y="2395538"/>
            <a:ext cx="63531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6EE75-4833-7D0C-B4A1-1E0AE5C5A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83" y="398332"/>
            <a:ext cx="10920500" cy="5575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74DFD4-BFC7-1D3A-13B1-3B95A9311527}"/>
              </a:ext>
            </a:extLst>
          </p:cNvPr>
          <p:cNvSpPr txBox="1"/>
          <p:nvPr/>
        </p:nvSpPr>
        <p:spPr>
          <a:xfrm>
            <a:off x="338242" y="6129723"/>
            <a:ext cx="11853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“It’s not a good sign when you have to put your dog and your kid on your calendar so they don’t get overlooked”</a:t>
            </a:r>
          </a:p>
        </p:txBody>
      </p:sp>
    </p:spTree>
    <p:extLst>
      <p:ext uri="{BB962C8B-B14F-4D97-AF65-F5344CB8AC3E}">
        <p14:creationId xmlns:p14="http://schemas.microsoft.com/office/powerpoint/2010/main" val="275724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0FBE0-5885-3B8A-9C7F-45D1EB45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A36D-69CA-1D31-45E7-9A45186C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Timelines</a:t>
            </a:r>
          </a:p>
        </p:txBody>
      </p:sp>
      <p:graphicFrame>
        <p:nvGraphicFramePr>
          <p:cNvPr id="3" name="Diagram 2" descr="Placeholder Timeline&#10;">
            <a:extLst>
              <a:ext uri="{FF2B5EF4-FFF2-40B4-BE49-F238E27FC236}">
                <a16:creationId xmlns:a16="http://schemas.microsoft.com/office/drawing/2014/main" id="{E2A0504B-9DAF-C602-E41F-C3335F3865BB}"/>
              </a:ext>
            </a:extLst>
          </p:cNvPr>
          <p:cNvGraphicFramePr/>
          <p:nvPr/>
        </p:nvGraphicFramePr>
        <p:xfrm>
          <a:off x="559521" y="2576422"/>
          <a:ext cx="11073035" cy="170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A0B9A8-5AC4-5241-A6C7-5E09D620A4BE}"/>
              </a:ext>
            </a:extLst>
          </p:cNvPr>
          <p:cNvCxnSpPr>
            <a:cxnSpLocks/>
          </p:cNvCxnSpPr>
          <p:nvPr/>
        </p:nvCxnSpPr>
        <p:spPr>
          <a:xfrm flipV="1">
            <a:off x="937549" y="3019335"/>
            <a:ext cx="0" cy="40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4E325E-2D85-1EB6-C4EA-42D4AFD6C029}"/>
              </a:ext>
            </a:extLst>
          </p:cNvPr>
          <p:cNvSpPr txBox="1"/>
          <p:nvPr/>
        </p:nvSpPr>
        <p:spPr>
          <a:xfrm>
            <a:off x="634679" y="2104322"/>
            <a:ext cx="899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7/25</a:t>
            </a:r>
          </a:p>
          <a:p>
            <a:pPr algn="ctr"/>
            <a:r>
              <a:rPr lang="en-US" dirty="0"/>
              <a:t>Role</a:t>
            </a:r>
          </a:p>
          <a:p>
            <a:pPr algn="ctr"/>
            <a:r>
              <a:rPr lang="en-US" dirty="0"/>
              <a:t>Offered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85374-4B5F-6381-173B-735D96A84CAD}"/>
              </a:ext>
            </a:extLst>
          </p:cNvPr>
          <p:cNvCxnSpPr>
            <a:cxnSpLocks/>
          </p:cNvCxnSpPr>
          <p:nvPr/>
        </p:nvCxnSpPr>
        <p:spPr>
          <a:xfrm flipV="1">
            <a:off x="1534477" y="2394518"/>
            <a:ext cx="0" cy="103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06976F-2087-B747-85C5-4C11CBD8F898}"/>
              </a:ext>
            </a:extLst>
          </p:cNvPr>
          <p:cNvSpPr txBox="1"/>
          <p:nvPr/>
        </p:nvSpPr>
        <p:spPr>
          <a:xfrm>
            <a:off x="1309528" y="1518080"/>
            <a:ext cx="106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7/29</a:t>
            </a:r>
          </a:p>
          <a:p>
            <a:pPr algn="ctr"/>
            <a:r>
              <a:rPr lang="en-US" dirty="0"/>
              <a:t>Role</a:t>
            </a:r>
          </a:p>
          <a:p>
            <a:pPr algn="ctr"/>
            <a:r>
              <a:rPr lang="en-US" dirty="0"/>
              <a:t>Accepted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C8310C-25F8-B0CB-FE18-F07B1FB1F809}"/>
              </a:ext>
            </a:extLst>
          </p:cNvPr>
          <p:cNvCxnSpPr>
            <a:cxnSpLocks/>
          </p:cNvCxnSpPr>
          <p:nvPr/>
        </p:nvCxnSpPr>
        <p:spPr>
          <a:xfrm flipV="1">
            <a:off x="2710540" y="3038087"/>
            <a:ext cx="0" cy="40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BFB2EA-4C69-4E85-41BA-1A7858B5AA3D}"/>
              </a:ext>
            </a:extLst>
          </p:cNvPr>
          <p:cNvSpPr txBox="1"/>
          <p:nvPr/>
        </p:nvSpPr>
        <p:spPr>
          <a:xfrm>
            <a:off x="2488693" y="2114757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8/12</a:t>
            </a:r>
          </a:p>
          <a:p>
            <a:pPr algn="ctr"/>
            <a:r>
              <a:rPr lang="en-US" dirty="0"/>
              <a:t>First</a:t>
            </a:r>
            <a:br>
              <a:rPr lang="en-US" dirty="0"/>
            </a:br>
            <a:r>
              <a:rPr lang="en-US" dirty="0"/>
              <a:t>Day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E719DA-6E2F-B694-A364-17184EECFF35}"/>
              </a:ext>
            </a:extLst>
          </p:cNvPr>
          <p:cNvCxnSpPr>
            <a:cxnSpLocks/>
          </p:cNvCxnSpPr>
          <p:nvPr/>
        </p:nvCxnSpPr>
        <p:spPr>
          <a:xfrm flipV="1">
            <a:off x="7611293" y="3038087"/>
            <a:ext cx="0" cy="40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AD144-5242-645A-EE60-A5DB049E7E02}"/>
              </a:ext>
            </a:extLst>
          </p:cNvPr>
          <p:cNvSpPr txBox="1"/>
          <p:nvPr/>
        </p:nvSpPr>
        <p:spPr>
          <a:xfrm>
            <a:off x="6962880" y="2006507"/>
            <a:ext cx="1296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10/6</a:t>
            </a:r>
            <a:br>
              <a:rPr lang="en-US" dirty="0"/>
            </a:br>
            <a:r>
              <a:rPr lang="en-US" dirty="0"/>
              <a:t>First</a:t>
            </a:r>
            <a:br>
              <a:rPr lang="en-US" dirty="0"/>
            </a:br>
            <a:r>
              <a:rPr lang="en-US" dirty="0"/>
              <a:t>“caught up”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1BEBD-8E14-5F72-DBCD-2B2EF414FBF3}"/>
              </a:ext>
            </a:extLst>
          </p:cNvPr>
          <p:cNvCxnSpPr>
            <a:cxnSpLocks/>
          </p:cNvCxnSpPr>
          <p:nvPr/>
        </p:nvCxnSpPr>
        <p:spPr>
          <a:xfrm flipV="1">
            <a:off x="3712554" y="3367681"/>
            <a:ext cx="0" cy="40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C78FB9-5034-93D6-14B6-E42D8FC36FD9}"/>
              </a:ext>
            </a:extLst>
          </p:cNvPr>
          <p:cNvSpPr txBox="1"/>
          <p:nvPr/>
        </p:nvSpPr>
        <p:spPr>
          <a:xfrm>
            <a:off x="3200459" y="3908723"/>
            <a:ext cx="1024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8/22</a:t>
            </a:r>
            <a:br>
              <a:rPr lang="en-US" dirty="0"/>
            </a:br>
            <a:r>
              <a:rPr lang="en-US" dirty="0"/>
              <a:t>Family </a:t>
            </a:r>
            <a:br>
              <a:rPr lang="en-US" dirty="0"/>
            </a:br>
            <a:r>
              <a:rPr lang="en-US" dirty="0"/>
              <a:t>Wedding</a:t>
            </a:r>
            <a:br>
              <a:rPr lang="en-US" dirty="0"/>
            </a:br>
            <a:r>
              <a:rPr lang="en-US" dirty="0"/>
              <a:t>Denver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9C9C0-2918-406A-CEB9-8B5F0D31B972}"/>
              </a:ext>
            </a:extLst>
          </p:cNvPr>
          <p:cNvSpPr txBox="1"/>
          <p:nvPr/>
        </p:nvSpPr>
        <p:spPr>
          <a:xfrm>
            <a:off x="3712554" y="5241123"/>
            <a:ext cx="1116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8/27</a:t>
            </a:r>
            <a:br>
              <a:rPr lang="en-US" dirty="0"/>
            </a:br>
            <a:r>
              <a:rPr lang="en-US" dirty="0"/>
              <a:t>Funeral</a:t>
            </a:r>
            <a:br>
              <a:rPr lang="en-US" dirty="0"/>
            </a:br>
            <a:r>
              <a:rPr lang="en-US" dirty="0"/>
              <a:t>San Diego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9A6932-497E-40FC-D13D-114A2D3670AE}"/>
              </a:ext>
            </a:extLst>
          </p:cNvPr>
          <p:cNvCxnSpPr>
            <a:cxnSpLocks/>
          </p:cNvCxnSpPr>
          <p:nvPr/>
        </p:nvCxnSpPr>
        <p:spPr>
          <a:xfrm flipV="1">
            <a:off x="5114634" y="3425278"/>
            <a:ext cx="0" cy="40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51D97A-79FF-AC3A-CAA7-E7F8327870CB}"/>
              </a:ext>
            </a:extLst>
          </p:cNvPr>
          <p:cNvSpPr txBox="1"/>
          <p:nvPr/>
        </p:nvSpPr>
        <p:spPr>
          <a:xfrm>
            <a:off x="4437814" y="3966320"/>
            <a:ext cx="1353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9/13-15</a:t>
            </a:r>
            <a:br>
              <a:rPr lang="en-US" dirty="0"/>
            </a:br>
            <a:r>
              <a:rPr lang="en-US" dirty="0"/>
              <a:t>Robot</a:t>
            </a:r>
            <a:br>
              <a:rPr lang="en-US" dirty="0"/>
            </a:br>
            <a:r>
              <a:rPr lang="en-US" dirty="0"/>
              <a:t>Competition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7EE310-4CC1-3025-508F-4F5B53C28B73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221280" y="3486470"/>
            <a:ext cx="2" cy="149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911A79-557B-48E1-34A5-101CE7DD7B85}"/>
              </a:ext>
            </a:extLst>
          </p:cNvPr>
          <p:cNvSpPr txBox="1"/>
          <p:nvPr/>
        </p:nvSpPr>
        <p:spPr>
          <a:xfrm>
            <a:off x="5487972" y="4979444"/>
            <a:ext cx="146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9/25-27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Techbash</a:t>
            </a:r>
            <a:br>
              <a:rPr lang="en-US" dirty="0"/>
            </a:br>
            <a:r>
              <a:rPr lang="en-US" dirty="0"/>
              <a:t>Presentations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0EED24-6D6A-2688-C7CF-1AC30643D06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270560" y="3367681"/>
            <a:ext cx="0" cy="187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A9874-E8EB-0FF7-4E7F-92EB55DD3929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10170546" y="3365330"/>
            <a:ext cx="2" cy="149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31F27F-C81A-B932-FB33-FBAB802DE739}"/>
              </a:ext>
            </a:extLst>
          </p:cNvPr>
          <p:cNvSpPr txBox="1"/>
          <p:nvPr/>
        </p:nvSpPr>
        <p:spPr>
          <a:xfrm>
            <a:off x="9690192" y="4858304"/>
            <a:ext cx="96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Oct</a:t>
            </a:r>
            <a:br>
              <a:rPr lang="en-US" dirty="0"/>
            </a:br>
            <a:r>
              <a:rPr lang="en-US" dirty="0"/>
              <a:t>Baby #3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02043E-691E-5F91-67FE-0B232CC04253}"/>
              </a:ext>
            </a:extLst>
          </p:cNvPr>
          <p:cNvCxnSpPr>
            <a:cxnSpLocks/>
          </p:cNvCxnSpPr>
          <p:nvPr/>
        </p:nvCxnSpPr>
        <p:spPr>
          <a:xfrm flipV="1">
            <a:off x="10354653" y="2968310"/>
            <a:ext cx="0" cy="40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AA12831-3C09-B90C-B8D5-06A17FAA9015}"/>
              </a:ext>
            </a:extLst>
          </p:cNvPr>
          <p:cNvSpPr txBox="1"/>
          <p:nvPr/>
        </p:nvSpPr>
        <p:spPr>
          <a:xfrm>
            <a:off x="9543183" y="1936730"/>
            <a:ext cx="1622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Oct</a:t>
            </a:r>
            <a:br>
              <a:rPr lang="en-US" dirty="0"/>
            </a:br>
            <a:r>
              <a:rPr lang="en-US" dirty="0"/>
              <a:t>3 weeks </a:t>
            </a:r>
            <a:br>
              <a:rPr lang="en-US" dirty="0"/>
            </a:br>
            <a:r>
              <a:rPr lang="en-US" dirty="0"/>
              <a:t>Paternity Leave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7D07B50C-108E-8ED9-2ACD-FD7F4A03D773}"/>
              </a:ext>
            </a:extLst>
          </p:cNvPr>
          <p:cNvSpPr/>
          <p:nvPr/>
        </p:nvSpPr>
        <p:spPr>
          <a:xfrm rot="5400000">
            <a:off x="6514921" y="-99960"/>
            <a:ext cx="228074" cy="60271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16977E-BCFF-D1D9-1735-56A48BFB5E24}"/>
              </a:ext>
            </a:extLst>
          </p:cNvPr>
          <p:cNvSpPr txBox="1"/>
          <p:nvPr/>
        </p:nvSpPr>
        <p:spPr>
          <a:xfrm>
            <a:off x="4761581" y="2394518"/>
            <a:ext cx="227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work challenges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7C534C6-921C-D357-CFA5-6715EF930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595" y="5935483"/>
            <a:ext cx="495369" cy="5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E67F8-B4B2-ECF1-0527-A624E68C9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1002" y="5612317"/>
            <a:ext cx="659088" cy="646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292546-03A2-39B9-E1DE-5A9A8F7D1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3658" y="4129776"/>
            <a:ext cx="793052" cy="1031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1CAF1-CEE2-D756-471F-07D38375F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7422" y="4919883"/>
            <a:ext cx="782028" cy="5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7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7D268-D763-119B-736A-E7943F59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36DE6C-4A94-3113-D7A1-1DC8A34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85036-79BE-B5B8-4506-0069F727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Some perspective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49CF723F-4CA9-CBE5-9C34-BB44CC589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CDD66-E019-E899-2076-E12300112915}"/>
              </a:ext>
            </a:extLst>
          </p:cNvPr>
          <p:cNvSpPr txBox="1"/>
          <p:nvPr/>
        </p:nvSpPr>
        <p:spPr>
          <a:xfrm>
            <a:off x="7049793" y="6492875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7D91F-51BD-2C19-FE12-1DB34954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13608"/>
            <a:ext cx="5606895" cy="37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F30688-CD67-A05A-9F96-245DE5F7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1DF5B3C-44D0-4F05-83DA-FD081BD0D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78614-F49A-4554-94AA-3A728BC8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Some perspective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53D1C6C0-3985-2F49-1289-E80D72C1C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F3A49-5225-2F04-A573-F6F2E8A46051}"/>
              </a:ext>
            </a:extLst>
          </p:cNvPr>
          <p:cNvSpPr txBox="1"/>
          <p:nvPr/>
        </p:nvSpPr>
        <p:spPr>
          <a:xfrm>
            <a:off x="7049793" y="6492875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FEECE-5A91-1D9C-DFEF-29E98B9BD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13608"/>
            <a:ext cx="5606895" cy="3728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8D316-D4FB-E666-E772-DD10EEDC24CD}"/>
              </a:ext>
            </a:extLst>
          </p:cNvPr>
          <p:cNvSpPr txBox="1"/>
          <p:nvPr/>
        </p:nvSpPr>
        <p:spPr>
          <a:xfrm>
            <a:off x="7495418" y="2055813"/>
            <a:ext cx="434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“Picture that you’re drowning… and then somebody hands you… a baby” – </a:t>
            </a:r>
            <a:r>
              <a:rPr lang="en-US" sz="28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Jim Gaffigan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225897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50A78-F7B8-1A8A-31E1-A74B6743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CD6B31C-2756-DF62-760E-761BA0F79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2D428-C53E-87E8-0869-739130B6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Where can you go?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65E7A599-B928-5A6A-898F-A2A0207A8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F12F4-0BDB-2DFF-8771-1E83B9C673F4}"/>
              </a:ext>
            </a:extLst>
          </p:cNvPr>
          <p:cNvSpPr txBox="1"/>
          <p:nvPr/>
        </p:nvSpPr>
        <p:spPr>
          <a:xfrm>
            <a:off x="1030146" y="2808167"/>
            <a:ext cx="9914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Ok, you’re in over your head. How do you get back on track?</a:t>
            </a:r>
          </a:p>
        </p:txBody>
      </p:sp>
    </p:spTree>
    <p:extLst>
      <p:ext uri="{BB962C8B-B14F-4D97-AF65-F5344CB8AC3E}">
        <p14:creationId xmlns:p14="http://schemas.microsoft.com/office/powerpoint/2010/main" val="23652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F75F0-DC84-8A99-4A07-5874381B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A321F8E-C304-77CD-1F7B-3BCD7DB83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4A3A6-D81E-7FDB-0693-4F4DE3E5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Team policies that can help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CD75248E-1E96-D280-0CBC-249126DD8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9CF26-7194-11FC-92F2-29046767A8E5}"/>
              </a:ext>
            </a:extLst>
          </p:cNvPr>
          <p:cNvSpPr txBox="1"/>
          <p:nvPr/>
        </p:nvSpPr>
        <p:spPr>
          <a:xfrm>
            <a:off x="980043" y="2454338"/>
            <a:ext cx="98808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Prioritize a few very impactful or distracting issues to buy capacity to go after the bigger, harder ones</a:t>
            </a:r>
            <a:br>
              <a:rPr lang="en-US" sz="3200" dirty="0"/>
            </a:b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Defer things that have existing workarounds or are low frequency</a:t>
            </a:r>
            <a:br>
              <a:rPr lang="en-US" sz="3200" dirty="0"/>
            </a:b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Stop the bleeding, record the context, triage next steps based on remaining known issues</a:t>
            </a:r>
          </a:p>
        </p:txBody>
      </p:sp>
    </p:spTree>
    <p:extLst>
      <p:ext uri="{BB962C8B-B14F-4D97-AF65-F5344CB8AC3E}">
        <p14:creationId xmlns:p14="http://schemas.microsoft.com/office/powerpoint/2010/main" val="28014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DEB31-B60B-CF31-E66A-BBCCE89BD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3609A99-E699-E9DA-0018-38311DC28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6E83C-780D-74D1-07FF-CDCB0756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Team policies that can help - psychological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2D20F474-BBD2-1492-5677-D60D2F358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93E7-CD3D-2AF9-B1BE-7A0F1C1D7FC4}"/>
              </a:ext>
            </a:extLst>
          </p:cNvPr>
          <p:cNvSpPr txBox="1"/>
          <p:nvPr/>
        </p:nvSpPr>
        <p:spPr>
          <a:xfrm>
            <a:off x="980043" y="2454338"/>
            <a:ext cx="9880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Team “Roundtable” meetings to build up some cross-training and connection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 a list (</a:t>
            </a:r>
            <a:r>
              <a:rPr lang="en-US" sz="2800" dirty="0" err="1"/>
              <a:t>jira</a:t>
            </a:r>
            <a:r>
              <a:rPr lang="en-US" sz="2800" dirty="0"/>
              <a:t> filter, shared doc, poster, </a:t>
            </a:r>
            <a:r>
              <a:rPr lang="en-US" sz="2800" dirty="0" err="1"/>
              <a:t>etc</a:t>
            </a:r>
            <a:r>
              <a:rPr lang="en-US" sz="2800" dirty="0"/>
              <a:t>) that records real, positive impacts you and the team are having even amidst the madness. Celebrate new things going on it.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Improve personal meeting time to execution time ratio by blocking focus time</a:t>
            </a:r>
          </a:p>
        </p:txBody>
      </p:sp>
    </p:spTree>
    <p:extLst>
      <p:ext uri="{BB962C8B-B14F-4D97-AF65-F5344CB8AC3E}">
        <p14:creationId xmlns:p14="http://schemas.microsoft.com/office/powerpoint/2010/main" val="156490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4C0FC-91A0-94DA-C6A6-E3D36D76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E09F133-4689-ED08-296B-BAF3CB5D4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8FDB3-4926-4AE9-CC3D-C614F9A4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Overall Strategy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3F64D6F7-34EE-4AE5-0661-6EA0BB80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0DD30-52D4-4B24-A135-085F10904E3D}"/>
              </a:ext>
            </a:extLst>
          </p:cNvPr>
          <p:cNvSpPr txBox="1"/>
          <p:nvPr/>
        </p:nvSpPr>
        <p:spPr>
          <a:xfrm>
            <a:off x="838200" y="2367171"/>
            <a:ext cx="98808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Eliminate</a:t>
            </a:r>
          </a:p>
          <a:p>
            <a:pPr algn="ctr"/>
            <a:r>
              <a:rPr lang="en-US" sz="6000" dirty="0"/>
              <a:t>Automate</a:t>
            </a:r>
          </a:p>
          <a:p>
            <a:pPr algn="ctr"/>
            <a:r>
              <a:rPr lang="en-US" sz="6000" dirty="0"/>
              <a:t>Delegate</a:t>
            </a:r>
          </a:p>
        </p:txBody>
      </p:sp>
    </p:spTree>
    <p:extLst>
      <p:ext uri="{BB962C8B-B14F-4D97-AF65-F5344CB8AC3E}">
        <p14:creationId xmlns:p14="http://schemas.microsoft.com/office/powerpoint/2010/main" val="2131585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6657-ABFC-62CE-A8C5-B656C4C0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307C-E3D2-572E-B9D4-B70CB78B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927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Eliminate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90B15-A93D-5AAD-2044-0314384C95B7}"/>
              </a:ext>
            </a:extLst>
          </p:cNvPr>
          <p:cNvSpPr txBox="1"/>
          <p:nvPr/>
        </p:nvSpPr>
        <p:spPr>
          <a:xfrm>
            <a:off x="640080" y="2016690"/>
            <a:ext cx="4243589" cy="4176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Remove busywork and things that don’t actually help</a:t>
            </a:r>
            <a:br>
              <a:rPr lang="en-US" sz="3200" dirty="0"/>
            </a:b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Look for information silos and break them down to avoid bottlenecks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3D1AF6-E5CD-C5EB-F816-E96024913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5" b="161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536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68CE-C065-461D-BE46-532061522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660" y="34123"/>
            <a:ext cx="9144000" cy="1201737"/>
          </a:xfrm>
        </p:spPr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A463-7FC6-4AC9-9890-640A24D7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7962"/>
            <a:ext cx="9144000" cy="10251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Father of </a:t>
            </a:r>
            <a:r>
              <a:rPr lang="en-US" strike="sngStrike" dirty="0"/>
              <a:t>two</a:t>
            </a:r>
            <a:r>
              <a:rPr lang="en-US" dirty="0"/>
              <a:t> three, fighting robot builder, and director of the Technology Enablement Team at EnergyCAP. I enjoy all things engineering, especially inspiring young people to pursue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1FD8B-EA29-4D81-BEBC-10E0DF12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2" y="2697463"/>
            <a:ext cx="1916125" cy="268257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55CE9C6-85BA-DCFF-DB7C-0386DA19581C}"/>
              </a:ext>
            </a:extLst>
          </p:cNvPr>
          <p:cNvSpPr txBox="1">
            <a:spLocks/>
          </p:cNvSpPr>
          <p:nvPr/>
        </p:nvSpPr>
        <p:spPr>
          <a:xfrm>
            <a:off x="1389946" y="5642675"/>
            <a:ext cx="3720529" cy="1025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Zac ODonnell</a:t>
            </a:r>
          </a:p>
          <a:p>
            <a:r>
              <a:rPr lang="en-US" sz="2000" dirty="0"/>
              <a:t>Director of Technology Enablement</a:t>
            </a:r>
          </a:p>
          <a:p>
            <a:r>
              <a:rPr lang="en-US" sz="2000" dirty="0"/>
              <a:t>EnergyCAP LLC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14C6E-4A8C-1AAD-0531-B920839696DD}"/>
              </a:ext>
            </a:extLst>
          </p:cNvPr>
          <p:cNvSpPr txBox="1"/>
          <p:nvPr/>
        </p:nvSpPr>
        <p:spPr>
          <a:xfrm>
            <a:off x="6721511" y="6012007"/>
            <a:ext cx="2632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>
                <a:effectLst/>
                <a:latin typeface="+mj-lt"/>
              </a:rPr>
              <a:t>Let’s Connect!</a:t>
            </a:r>
          </a:p>
          <a:p>
            <a:endParaRPr lang="en-US" sz="280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6A7DD-1900-75FF-E4C3-87410B735C0B}"/>
              </a:ext>
            </a:extLst>
          </p:cNvPr>
          <p:cNvSpPr txBox="1"/>
          <p:nvPr/>
        </p:nvSpPr>
        <p:spPr>
          <a:xfrm>
            <a:off x="6721511" y="5642675"/>
            <a:ext cx="298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zac.odonnell@energycap.com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9473F0B-2444-3688-2960-071D48061D92}"/>
              </a:ext>
            </a:extLst>
          </p:cNvPr>
          <p:cNvSpPr txBox="1"/>
          <p:nvPr/>
        </p:nvSpPr>
        <p:spPr>
          <a:xfrm>
            <a:off x="6721511" y="3546244"/>
            <a:ext cx="373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https://www.energycap.com/careers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D65D05-022F-D797-6527-E0364C68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402" y="3023266"/>
            <a:ext cx="4215896" cy="4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3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1790-B230-19EB-26F3-3C870BC7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D7B-D7FF-F8F1-CA32-5A1816F2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927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Automate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CF3DD-F98F-4BEF-3BA7-705A0BBFF6C2}"/>
              </a:ext>
            </a:extLst>
          </p:cNvPr>
          <p:cNvSpPr txBox="1"/>
          <p:nvPr/>
        </p:nvSpPr>
        <p:spPr>
          <a:xfrm>
            <a:off x="640080" y="2016690"/>
            <a:ext cx="4243589" cy="4176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Automate monitoring tools to spot issues before they are multi-day recovery problems</a:t>
            </a:r>
            <a:br>
              <a:rPr lang="en-US" sz="3200" dirty="0"/>
            </a:b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Automate recovery and reporting processes (</a:t>
            </a:r>
            <a:r>
              <a:rPr lang="en-US" sz="3200" dirty="0" err="1"/>
              <a:t>jira</a:t>
            </a:r>
            <a:r>
              <a:rPr lang="en-US" sz="3200" dirty="0"/>
              <a:t> automation, simple </a:t>
            </a:r>
            <a:r>
              <a:rPr lang="en-US" sz="3200" dirty="0" err="1"/>
              <a:t>powershell</a:t>
            </a:r>
            <a:r>
              <a:rPr lang="en-US" sz="3200" dirty="0"/>
              <a:t> scripts,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A543-7E7B-5172-A5CE-0EF7F8620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 b="6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EC4231-F052-000A-762C-7AB532DEE42D}"/>
              </a:ext>
            </a:extLst>
          </p:cNvPr>
          <p:cNvSpPr txBox="1"/>
          <p:nvPr/>
        </p:nvSpPr>
        <p:spPr>
          <a:xfrm>
            <a:off x="7049793" y="6492875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XKCD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84DF-8B10-50FE-3C53-37C4A578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FF2C-BA68-75DB-CA68-6B187F67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927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Delegate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410D4-26B6-81F6-B7D7-E918D0828D25}"/>
              </a:ext>
            </a:extLst>
          </p:cNvPr>
          <p:cNvSpPr txBox="1"/>
          <p:nvPr/>
        </p:nvSpPr>
        <p:spPr>
          <a:xfrm>
            <a:off x="640080" y="2016690"/>
            <a:ext cx="4243589" cy="4176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Try to find a new home for distracting or orthogonal work</a:t>
            </a:r>
            <a:br>
              <a:rPr lang="en-US" sz="3200" dirty="0"/>
            </a:br>
            <a:r>
              <a:rPr lang="en-US" sz="3200" dirty="0"/>
              <a:t> 	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Remove bottlenecks to empower others via documentation and training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412A0B4-FCBE-3642-89B5-697F581DB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9" r="159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6FF71-A9E9-165C-EC25-68BB70D42D87}"/>
              </a:ext>
            </a:extLst>
          </p:cNvPr>
          <p:cNvSpPr txBox="1"/>
          <p:nvPr/>
        </p:nvSpPr>
        <p:spPr>
          <a:xfrm>
            <a:off x="7049793" y="6492875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Mohammad Danish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795F0C-1770-A96E-05E4-EDF999AE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8E46B14-17C0-643E-1D35-922054BE4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C0110-3F5C-651C-DEFD-0BD03991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Still not working? 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13EED07E-2930-D833-FE12-EE58E1AB3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9FC0B-2485-D32E-FA14-AD28787B2EE0}"/>
              </a:ext>
            </a:extLst>
          </p:cNvPr>
          <p:cNvSpPr txBox="1"/>
          <p:nvPr/>
        </p:nvSpPr>
        <p:spPr>
          <a:xfrm>
            <a:off x="550101" y="3355137"/>
            <a:ext cx="9880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374860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BE63-689B-0DCA-9357-7A1D05F2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B52B-0827-839F-C5F5-2F15E911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927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Communicate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0BB77-8BD7-96A4-EEA8-FECA403E6F73}"/>
              </a:ext>
            </a:extLst>
          </p:cNvPr>
          <p:cNvSpPr txBox="1"/>
          <p:nvPr/>
        </p:nvSpPr>
        <p:spPr>
          <a:xfrm>
            <a:off x="640080" y="2016690"/>
            <a:ext cx="4243589" cy="4176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Tell the higher ups that it isn’t working before the crash comes</a:t>
            </a:r>
            <a:br>
              <a:rPr lang="en-US" sz="3200" dirty="0"/>
            </a:b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Frame it as “we want to do </a:t>
            </a:r>
            <a:r>
              <a:rPr lang="en-US" sz="3200" i="1" dirty="0"/>
              <a:t>these </a:t>
            </a:r>
            <a:r>
              <a:rPr lang="en-US" sz="3200" dirty="0"/>
              <a:t>things but are being held back by </a:t>
            </a:r>
            <a:r>
              <a:rPr lang="en-US" sz="3200" i="1" dirty="0"/>
              <a:t>those </a:t>
            </a:r>
            <a:r>
              <a:rPr lang="en-US" sz="3200" dirty="0"/>
              <a:t>roadblocks”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ACEA6C-A867-E74C-7052-12074BDD8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r="722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CD9E7-0138-F6F4-E146-57D277B6C935}"/>
              </a:ext>
            </a:extLst>
          </p:cNvPr>
          <p:cNvSpPr txBox="1"/>
          <p:nvPr/>
        </p:nvSpPr>
        <p:spPr>
          <a:xfrm>
            <a:off x="7049793" y="6492875"/>
            <a:ext cx="5046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Andrea Piacquadio</a:t>
            </a:r>
          </a:p>
          <a:p>
            <a:pPr algn="r"/>
            <a:endParaRPr lang="en-US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2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7FBF7-3785-2FFE-1DEA-1F98D648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5355F10-BF00-4B7F-933F-E16A95D1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BF48-0F75-2733-A691-B561290F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Still </a:t>
            </a:r>
            <a:r>
              <a:rPr lang="en-US" sz="5400" i="1" dirty="0" err="1"/>
              <a:t>still</a:t>
            </a:r>
            <a:r>
              <a:rPr lang="en-US" sz="5400" i="1" dirty="0"/>
              <a:t> </a:t>
            </a:r>
            <a:r>
              <a:rPr lang="en-US" sz="5400" dirty="0"/>
              <a:t>not working? 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FE9D003C-D885-55E1-9691-8641AB836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2B0E5-7665-B31B-A20F-A0031035A250}"/>
              </a:ext>
            </a:extLst>
          </p:cNvPr>
          <p:cNvSpPr txBox="1"/>
          <p:nvPr/>
        </p:nvSpPr>
        <p:spPr>
          <a:xfrm>
            <a:off x="550101" y="3355137"/>
            <a:ext cx="9880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Find some perspective</a:t>
            </a:r>
          </a:p>
        </p:txBody>
      </p:sp>
    </p:spTree>
    <p:extLst>
      <p:ext uri="{BB962C8B-B14F-4D97-AF65-F5344CB8AC3E}">
        <p14:creationId xmlns:p14="http://schemas.microsoft.com/office/powerpoint/2010/main" val="47647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A48F-2EAA-63F7-CA17-A5196EB9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ABF1-8A5A-B825-D33E-A63A95ED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927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Find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A750-9015-58FE-7180-AF27DBE5507F}"/>
              </a:ext>
            </a:extLst>
          </p:cNvPr>
          <p:cNvSpPr txBox="1"/>
          <p:nvPr/>
        </p:nvSpPr>
        <p:spPr>
          <a:xfrm>
            <a:off x="640080" y="1665962"/>
            <a:ext cx="4243589" cy="4527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Avoid imposter syndrome</a:t>
            </a:r>
            <a:br>
              <a:rPr lang="en-US" sz="3200" dirty="0"/>
            </a:br>
            <a:endParaRPr lang="en-US" sz="3200" dirty="0"/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Who else would do it better?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They don’t hire in new leaders if it was thriving</a:t>
            </a:r>
            <a:br>
              <a:rPr lang="en-US" sz="3200" dirty="0"/>
            </a:b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Keep an eye on your support systems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0915FB2-5756-127C-81FC-AFD0BEBFE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00221-1122-FC5F-BFB6-B08532909D33}"/>
              </a:ext>
            </a:extLst>
          </p:cNvPr>
          <p:cNvSpPr txBox="1"/>
          <p:nvPr/>
        </p:nvSpPr>
        <p:spPr>
          <a:xfrm>
            <a:off x="4526512" y="5755156"/>
            <a:ext cx="504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There is no done</a:t>
            </a:r>
            <a:endParaRPr lang="en-US" sz="4000" b="1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endParaRPr lang="en-US" sz="4000" b="1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9665F-07C3-8CE3-6F2D-3B4D2BCC6C89}"/>
              </a:ext>
            </a:extLst>
          </p:cNvPr>
          <p:cNvSpPr txBox="1"/>
          <p:nvPr/>
        </p:nvSpPr>
        <p:spPr>
          <a:xfrm>
            <a:off x="7049793" y="6492875"/>
            <a:ext cx="5046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Miguel Á. </a:t>
            </a:r>
            <a:r>
              <a:rPr lang="en-US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Padriñán</a:t>
            </a:r>
            <a:endParaRPr lang="en-US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endParaRPr lang="en-US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7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BF53F-4E42-34C7-2247-A22FBD74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79AB3C0-9C5F-EFFD-2927-733D38899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D11BD-57E5-4C2B-C709-8194AAFB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Things to Avoid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E6DB81FB-968D-34E2-8781-FFBDC7D9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57A60-3BCC-96A4-C4CE-13BFBA7653AC}"/>
              </a:ext>
            </a:extLst>
          </p:cNvPr>
          <p:cNvSpPr txBox="1"/>
          <p:nvPr/>
        </p:nvSpPr>
        <p:spPr>
          <a:xfrm>
            <a:off x="640080" y="2016690"/>
            <a:ext cx="10713720" cy="4176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Avoid having an “Everything Else” team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The scope of everything else grows forever</a:t>
            </a:r>
            <a:br>
              <a:rPr lang="en-US" sz="3200" dirty="0"/>
            </a:b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Giving in to the temptation to only assign work to the single most effective person every time “because it is urgent”</a:t>
            </a:r>
            <a:br>
              <a:rPr lang="en-US" sz="3200" dirty="0"/>
            </a:b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Ignoring the signs of burnout in yourself and your team members “just a little longer”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623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2B275-707D-9FAF-522F-5B94077D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C1A9AF-FC12-79E4-4199-5E69031C3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6BE20-E797-D9E3-6A34-EA0CD883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A storybook ending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6008B299-1CD5-EF53-DD79-3EBF142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6CB8F-4C24-D399-F5CF-9263CF3D8DAC}"/>
              </a:ext>
            </a:extLst>
          </p:cNvPr>
          <p:cNvSpPr txBox="1"/>
          <p:nvPr/>
        </p:nvSpPr>
        <p:spPr>
          <a:xfrm>
            <a:off x="550101" y="3355137"/>
            <a:ext cx="9880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Communicate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7C940-6840-23FD-FB2C-7DDD36BD3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8279" y="1994099"/>
            <a:ext cx="8321980" cy="47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3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BABBC-DA6A-B228-ABA7-E3829707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57" y="2004006"/>
            <a:ext cx="1916125" cy="268257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1CDD764-6028-5421-6DB4-B3323DB26836}"/>
              </a:ext>
            </a:extLst>
          </p:cNvPr>
          <p:cNvSpPr txBox="1">
            <a:spLocks/>
          </p:cNvSpPr>
          <p:nvPr/>
        </p:nvSpPr>
        <p:spPr>
          <a:xfrm>
            <a:off x="690344" y="4873777"/>
            <a:ext cx="3882752" cy="157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Zac ODonnell</a:t>
            </a:r>
          </a:p>
          <a:p>
            <a:r>
              <a:rPr lang="en-US" sz="2000" dirty="0"/>
              <a:t>Director of Technology Enablement</a:t>
            </a:r>
          </a:p>
          <a:p>
            <a:r>
              <a:rPr lang="en-US" sz="1600" dirty="0">
                <a:latin typeface="+mj-lt"/>
              </a:rPr>
              <a:t>zac.odonnell@energycap.com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20B73-EAA3-009A-46A2-266F2018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04" y="793405"/>
            <a:ext cx="4030491" cy="524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BD8333-132B-80AA-A051-24B3CE6FF417}"/>
              </a:ext>
            </a:extLst>
          </p:cNvPr>
          <p:cNvSpPr txBox="1"/>
          <p:nvPr/>
        </p:nvSpPr>
        <p:spPr>
          <a:xfrm>
            <a:off x="7801604" y="6077468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XKCD - https://xkcd.com/1345</a:t>
            </a:r>
          </a:p>
        </p:txBody>
      </p:sp>
    </p:spTree>
    <p:extLst>
      <p:ext uri="{BB962C8B-B14F-4D97-AF65-F5344CB8AC3E}">
        <p14:creationId xmlns:p14="http://schemas.microsoft.com/office/powerpoint/2010/main" val="1378899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8415A-3FA8-47DC-8EA2-0BAFCB27CF50}"/>
              </a:ext>
            </a:extLst>
          </p:cNvPr>
          <p:cNvSpPr txBox="1"/>
          <p:nvPr/>
        </p:nvSpPr>
        <p:spPr>
          <a:xfrm>
            <a:off x="4721130" y="16168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60FB37-8B30-A2F0-0554-5D023EA3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34" y="0"/>
            <a:ext cx="50587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D76B3-544E-53AA-F3B2-1366ABB5BB7D}"/>
              </a:ext>
            </a:extLst>
          </p:cNvPr>
          <p:cNvSpPr txBox="1"/>
          <p:nvPr/>
        </p:nvSpPr>
        <p:spPr>
          <a:xfrm>
            <a:off x="447849" y="1801544"/>
            <a:ext cx="5324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dirty="0">
                <a:solidFill>
                  <a:srgbClr val="162F3B"/>
                </a:solidFill>
                <a:effectLst/>
                <a:latin typeface="proxima-nova"/>
              </a:rPr>
              <a:t>The single source of truth for energy and sustainability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21CB7-F302-2309-A0B1-0D8131235939}"/>
              </a:ext>
            </a:extLst>
          </p:cNvPr>
          <p:cNvSpPr txBox="1"/>
          <p:nvPr/>
        </p:nvSpPr>
        <p:spPr>
          <a:xfrm>
            <a:off x="447849" y="4640956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2F3B"/>
                </a:solidFill>
                <a:effectLst/>
                <a:latin typeface="proxima-nova"/>
              </a:rPr>
              <a:t>Our energy and sustainability software gives you instant access to actionable data you can trust to better manage resource consumption, reduce your carbon footprint, and drive massive savings.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E0C8D2-3519-8C9A-E328-9E29E1C6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579" y="426643"/>
            <a:ext cx="5113949" cy="5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Goals of the Talk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F9B7C22-2B73-88FC-A288-4624C5BF2F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9413" y="2395538"/>
            <a:ext cx="63531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D52F8-30E1-815B-FA1A-4FD009A9E785}"/>
              </a:ext>
            </a:extLst>
          </p:cNvPr>
          <p:cNvSpPr txBox="1"/>
          <p:nvPr/>
        </p:nvSpPr>
        <p:spPr>
          <a:xfrm>
            <a:off x="401320" y="2148564"/>
            <a:ext cx="62078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talk </a:t>
            </a:r>
            <a:r>
              <a:rPr lang="en-US" sz="3200" b="1" dirty="0"/>
              <a:t>WILL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Tell a story that many have faced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Describe some approaches that worked, and some that did not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Be a discussion rather than a lecture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86F7A-43EB-6B0E-82FD-9DEA135681D5}"/>
              </a:ext>
            </a:extLst>
          </p:cNvPr>
          <p:cNvSpPr txBox="1"/>
          <p:nvPr/>
        </p:nvSpPr>
        <p:spPr>
          <a:xfrm>
            <a:off x="7106920" y="2148564"/>
            <a:ext cx="52432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talk </a:t>
            </a:r>
            <a:r>
              <a:rPr lang="en-US" sz="3200" b="1" dirty="0"/>
              <a:t>WILL NOT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Solve all of your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Match your experiences exactly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Include an AI demo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4789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3FEB1E-C48E-C31B-7A74-5372E18C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64520-6171-DED8-6E94-2795AF4C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66"/>
            <a:ext cx="12100142" cy="68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1DB5-AF21-0C13-127D-F4B747F03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0F40-ED28-D5B7-6F54-DD11BAEB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00" y="3030312"/>
            <a:ext cx="4368602" cy="7973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Story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2CD95-5722-CDBD-60FC-CF759A67DE0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F69F81A-74AD-3AA9-1743-5F0332581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1" r="165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29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5FCC-401C-2E7E-D845-8687C9EC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562"/>
            <a:ext cx="10515600" cy="5425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>
                <a:latin typeface="Fairwater Script" panose="020F0502020204030204" pitchFamily="2" charset="0"/>
              </a:rPr>
              <a:t>Your boss comes to you with an “opportunity”. The business has a serious need. There’s a team that is struggling and facing a serious new challenge. </a:t>
            </a:r>
          </a:p>
          <a:p>
            <a:pPr marL="0" indent="0">
              <a:buNone/>
            </a:pPr>
            <a:endParaRPr lang="en-US" sz="4800" dirty="0">
              <a:latin typeface="Fairwater Script" panose="020F0502020204030204" pitchFamily="2" charset="0"/>
            </a:endParaRPr>
          </a:p>
          <a:p>
            <a:pPr marL="0" indent="0">
              <a:buNone/>
            </a:pPr>
            <a:r>
              <a:rPr lang="en-US" sz="4800" dirty="0">
                <a:latin typeface="Fairwater Script" panose="020F0502020204030204" pitchFamily="2" charset="0"/>
              </a:rPr>
              <a:t>It’s not really in your technical wheelhouse, but it’s a chance to make a real difference… Will you take the leap?</a:t>
            </a:r>
          </a:p>
        </p:txBody>
      </p:sp>
    </p:spTree>
    <p:extLst>
      <p:ext uri="{BB962C8B-B14F-4D97-AF65-F5344CB8AC3E}">
        <p14:creationId xmlns:p14="http://schemas.microsoft.com/office/powerpoint/2010/main" val="380651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57A69-DF5B-5677-7E89-ADD2D42B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F33C73C-92CD-31DA-9588-C7180851F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8B3C6-D6BE-CB66-AC5B-26B02BFA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you thought you signed up for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A24A2ECC-7596-B871-7886-DABCC55D7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0017B-93A4-B452-7101-7CDFCEEFEB9A}"/>
              </a:ext>
            </a:extLst>
          </p:cNvPr>
          <p:cNvSpPr txBox="1"/>
          <p:nvPr/>
        </p:nvSpPr>
        <p:spPr>
          <a:xfrm>
            <a:off x="9340301" y="6500366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Pedro Furtado</a:t>
            </a:r>
            <a:endParaRPr lang="en-US" u="sn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99D73-21B5-C319-38CF-082D872F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298"/>
            <a:ext cx="5903959" cy="3880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1013B-08FE-1345-8D36-E967FFA7F86D}"/>
              </a:ext>
            </a:extLst>
          </p:cNvPr>
          <p:cNvSpPr txBox="1"/>
          <p:nvPr/>
        </p:nvSpPr>
        <p:spPr>
          <a:xfrm>
            <a:off x="7430947" y="2172298"/>
            <a:ext cx="4340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big, meaty project with some challenges in play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Something you can wrap your arms around and finally give it the attention it deserves</a:t>
            </a:r>
          </a:p>
        </p:txBody>
      </p:sp>
    </p:spTree>
    <p:extLst>
      <p:ext uri="{BB962C8B-B14F-4D97-AF65-F5344CB8AC3E}">
        <p14:creationId xmlns:p14="http://schemas.microsoft.com/office/powerpoint/2010/main" val="6856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27AB1-DC22-D29B-07EC-C4CA9B30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656762C-B169-D4CE-B55D-0191B7F65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4C377-18BF-51ED-10C1-11E6B922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you actually got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9ACA31EB-7CE1-A090-7054-E8BB1A7B2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2B8C-4CDB-971E-5689-570C65E1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111"/>
            <a:ext cx="5256114" cy="3556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3C22E-CF33-5610-34C8-B1A3B04216EE}"/>
              </a:ext>
            </a:extLst>
          </p:cNvPr>
          <p:cNvSpPr txBox="1"/>
          <p:nvPr/>
        </p:nvSpPr>
        <p:spPr>
          <a:xfrm>
            <a:off x="7142390" y="6500980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Denny’s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Beer Barrel Pub</a:t>
            </a:r>
            <a:r>
              <a:rPr lang="en-US" dirty="0"/>
              <a:t>, Clearfield PA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CD98B-F621-C5AD-EB71-5A71A27238BE}"/>
              </a:ext>
            </a:extLst>
          </p:cNvPr>
          <p:cNvSpPr txBox="1"/>
          <p:nvPr/>
        </p:nvSpPr>
        <p:spPr>
          <a:xfrm>
            <a:off x="7495418" y="2055813"/>
            <a:ext cx="4340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surprising number of scalability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Limited documentation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lack of clarity around where things actually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bellyache waiting to happen</a:t>
            </a:r>
          </a:p>
        </p:txBody>
      </p:sp>
    </p:spTree>
    <p:extLst>
      <p:ext uri="{BB962C8B-B14F-4D97-AF65-F5344CB8AC3E}">
        <p14:creationId xmlns:p14="http://schemas.microsoft.com/office/powerpoint/2010/main" val="387064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39280-8F1B-3FEE-C31D-9567BBDE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FCE7971-F9F9-7FA5-097F-CFA5BFF8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9F7D1-1A3E-E33E-1104-F5E85733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How you saw the role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A20A6529-250E-F806-65EF-384498CCB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23CEC-7BE9-BA8C-F51F-996DF70F86E9}"/>
              </a:ext>
            </a:extLst>
          </p:cNvPr>
          <p:cNvSpPr txBox="1"/>
          <p:nvPr/>
        </p:nvSpPr>
        <p:spPr>
          <a:xfrm>
            <a:off x="10110799" y="6519882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u="sng" dirty="0" err="1"/>
              <a:t>Pixaby</a:t>
            </a:r>
            <a:endParaRPr lang="en-US" u="sng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8831C-AA73-8861-2BD3-DED397204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9369"/>
            <a:ext cx="2840241" cy="4343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4ED55-FF38-7729-DF83-D39784B70AC2}"/>
              </a:ext>
            </a:extLst>
          </p:cNvPr>
          <p:cNvSpPr txBox="1"/>
          <p:nvPr/>
        </p:nvSpPr>
        <p:spPr>
          <a:xfrm>
            <a:off x="5706319" y="2055813"/>
            <a:ext cx="61296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Leading a newly-formed team to victory over a long-standing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Taking some early hits as things get off the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steady march into new territory for the team and the company</a:t>
            </a:r>
          </a:p>
        </p:txBody>
      </p:sp>
    </p:spTree>
    <p:extLst>
      <p:ext uri="{BB962C8B-B14F-4D97-AF65-F5344CB8AC3E}">
        <p14:creationId xmlns:p14="http://schemas.microsoft.com/office/powerpoint/2010/main" val="299735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F8300F-77A7-A7CE-10C3-5BB3F072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48D490-35EE-E569-C270-A03AB60B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6F37F-35E1-F33A-AE44-3D1FE617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How the role felt initially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380A11BA-7611-CFA4-30B9-50F05EE1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006FF-7652-64A2-12F1-8BFFACA6A852}"/>
              </a:ext>
            </a:extLst>
          </p:cNvPr>
          <p:cNvSpPr txBox="1"/>
          <p:nvPr/>
        </p:nvSpPr>
        <p:spPr>
          <a:xfrm>
            <a:off x="7049793" y="6492875"/>
            <a:ext cx="504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RDNE Stock Project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FF40C-7242-9CEF-5140-001CB8F4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0005"/>
            <a:ext cx="5606895" cy="4215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AFE20-738B-79D5-79A0-10CA282431E7}"/>
              </a:ext>
            </a:extLst>
          </p:cNvPr>
          <p:cNvSpPr txBox="1"/>
          <p:nvPr/>
        </p:nvSpPr>
        <p:spPr>
          <a:xfrm>
            <a:off x="7495418" y="2055813"/>
            <a:ext cx="43405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Emergent work coming in faster than you can triage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Lurching from one unplanned fire to another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75% of your time spent in meetings is “the new normal”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Operational issues distracting from any kind of coherent plan</a:t>
            </a:r>
          </a:p>
        </p:txBody>
      </p:sp>
    </p:spTree>
    <p:extLst>
      <p:ext uri="{BB962C8B-B14F-4D97-AF65-F5344CB8AC3E}">
        <p14:creationId xmlns:p14="http://schemas.microsoft.com/office/powerpoint/2010/main" val="17998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9C4795B1C2124CBB2BF267D8985CFC" ma:contentTypeVersion="11" ma:contentTypeDescription="Create a new document." ma:contentTypeScope="" ma:versionID="1cbcdcd2960b86d7bd83705c5644303e">
  <xsd:schema xmlns:xsd="http://www.w3.org/2001/XMLSchema" xmlns:xs="http://www.w3.org/2001/XMLSchema" xmlns:p="http://schemas.microsoft.com/office/2006/metadata/properties" xmlns:ns3="2be7b27e-beff-4b43-92fd-d78a120cd7d6" xmlns:ns4="715405dc-04d8-4ede-b4f7-24121681726a" targetNamespace="http://schemas.microsoft.com/office/2006/metadata/properties" ma:root="true" ma:fieldsID="a0d92a446744164daa74415486098cf6" ns3:_="" ns4:_="">
    <xsd:import namespace="2be7b27e-beff-4b43-92fd-d78a120cd7d6"/>
    <xsd:import namespace="715405dc-04d8-4ede-b4f7-2412168172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7b27e-beff-4b43-92fd-d78a120cd7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405dc-04d8-4ede-b4f7-2412168172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5405dc-04d8-4ede-b4f7-24121681726a" xsi:nil="true"/>
  </documentManagement>
</p:properties>
</file>

<file path=customXml/itemProps1.xml><?xml version="1.0" encoding="utf-8"?>
<ds:datastoreItem xmlns:ds="http://schemas.openxmlformats.org/officeDocument/2006/customXml" ds:itemID="{A535AD1D-F272-4E7B-A9CC-DC50561EA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7b27e-beff-4b43-92fd-d78a120cd7d6"/>
    <ds:schemaRef ds:uri="715405dc-04d8-4ede-b4f7-2412168172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20818C-BACF-4BC6-BFAE-B57DC6456B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C3F125-B104-4A77-A02C-435EE636B4D9}">
  <ds:schemaRefs>
    <ds:schemaRef ds:uri="715405dc-04d8-4ede-b4f7-24121681726a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be7b27e-beff-4b43-92fd-d78a120cd7d6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55119</TotalTime>
  <Words>1080</Words>
  <Application>Microsoft Office PowerPoint</Application>
  <PresentationFormat>Widescreen</PresentationFormat>
  <Paragraphs>137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Fairwater Script</vt:lpstr>
      <vt:lpstr>proxima-nova</vt:lpstr>
      <vt:lpstr>Wingdings</vt:lpstr>
      <vt:lpstr>Office Theme</vt:lpstr>
      <vt:lpstr>Things you can do if you bite off more than you can chew</vt:lpstr>
      <vt:lpstr>About Me</vt:lpstr>
      <vt:lpstr>Goals of the Talk</vt:lpstr>
      <vt:lpstr>Story Time</vt:lpstr>
      <vt:lpstr>PowerPoint Presentation</vt:lpstr>
      <vt:lpstr>What you thought you signed up for</vt:lpstr>
      <vt:lpstr>What you actually got</vt:lpstr>
      <vt:lpstr>How you saw the role</vt:lpstr>
      <vt:lpstr>How the role felt initially</vt:lpstr>
      <vt:lpstr>Signs you are falling behind</vt:lpstr>
      <vt:lpstr>PowerPoint Presentation</vt:lpstr>
      <vt:lpstr>Work/Life Timelines</vt:lpstr>
      <vt:lpstr>Some perspective</vt:lpstr>
      <vt:lpstr>Some perspective</vt:lpstr>
      <vt:lpstr>Where can you go?</vt:lpstr>
      <vt:lpstr>Team policies that can help</vt:lpstr>
      <vt:lpstr>Team policies that can help - psychological</vt:lpstr>
      <vt:lpstr>Overall Strategy</vt:lpstr>
      <vt:lpstr>Eliminate</vt:lpstr>
      <vt:lpstr>Automate</vt:lpstr>
      <vt:lpstr>Delegate</vt:lpstr>
      <vt:lpstr>Still not working? </vt:lpstr>
      <vt:lpstr>Communicate</vt:lpstr>
      <vt:lpstr>Still still not working? </vt:lpstr>
      <vt:lpstr>Find Perspective</vt:lpstr>
      <vt:lpstr>Things to Avoid</vt:lpstr>
      <vt:lpstr> A storybook ending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Management</dc:title>
  <dc:creator>Zac O'Donnell</dc:creator>
  <cp:lastModifiedBy>Zac O'Donnell</cp:lastModifiedBy>
  <cp:revision>88</cp:revision>
  <dcterms:created xsi:type="dcterms:W3CDTF">2019-03-12T01:18:07Z</dcterms:created>
  <dcterms:modified xsi:type="dcterms:W3CDTF">2025-11-07T04:30:51Z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0x010100119C4795B1C2124CBB2BF267D8985CFC</vt:lpwstr>
  </property>
</Properties>
</file>